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80" r:id="rId23"/>
    <p:sldId id="282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4" autoAdjust="0"/>
    <p:restoredTop sz="94660"/>
  </p:normalViewPr>
  <p:slideViewPr>
    <p:cSldViewPr>
      <p:cViewPr>
        <p:scale>
          <a:sx n="70" d="100"/>
          <a:sy n="70" d="100"/>
        </p:scale>
        <p:origin x="-13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8AFD7-A030-4417-AD4C-D58765699E6E}" type="doc">
      <dgm:prSet loTypeId="urn:microsoft.com/office/officeart/2005/8/layout/cycle3" loCatId="cycle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EB9FE4D-46FB-4011-879C-86F8D8E855F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600" b="1" dirty="0" smtClean="0">
              <a:latin typeface="Adobe Gothic Std B" pitchFamily="34" charset="-128"/>
              <a:ea typeface="Adobe Gothic Std B" pitchFamily="34" charset="-128"/>
            </a:rPr>
            <a:t>SUBMITTED BY</a:t>
          </a:r>
          <a:endParaRPr lang="en-IN" sz="1600" b="1" dirty="0">
            <a:latin typeface="Adobe Gothic Std B" pitchFamily="34" charset="-128"/>
            <a:ea typeface="Adobe Gothic Std B" pitchFamily="34" charset="-128"/>
          </a:endParaRPr>
        </a:p>
      </dgm:t>
    </dgm:pt>
    <dgm:pt modelId="{D95CE1D8-24ED-4E24-9955-9206D9998287}" type="parTrans" cxnId="{CB2EE8C0-464A-4D14-97EB-39C3E46BD4E7}">
      <dgm:prSet/>
      <dgm:spPr/>
      <dgm:t>
        <a:bodyPr/>
        <a:lstStyle/>
        <a:p>
          <a:endParaRPr lang="en-IN"/>
        </a:p>
      </dgm:t>
    </dgm:pt>
    <dgm:pt modelId="{31615DB3-F6FF-47C0-8352-B2149B299A78}" type="sibTrans" cxnId="{CB2EE8C0-464A-4D14-97EB-39C3E46BD4E7}">
      <dgm:prSet/>
      <dgm:spPr/>
      <dgm:t>
        <a:bodyPr/>
        <a:lstStyle/>
        <a:p>
          <a:endParaRPr lang="en-IN"/>
        </a:p>
      </dgm:t>
    </dgm:pt>
    <dgm:pt modelId="{175319A1-D220-405D-8744-5D8F6D2B2987}">
      <dgm:prSet phldrT="[Text]"/>
      <dgm:spPr/>
      <dgm:t>
        <a:bodyPr/>
        <a:lstStyle/>
        <a:p>
          <a:r>
            <a:rPr lang="en-GB" dirty="0" smtClean="0"/>
            <a:t>SAGAR</a:t>
          </a:r>
          <a:endParaRPr lang="en-IN" dirty="0"/>
        </a:p>
      </dgm:t>
    </dgm:pt>
    <dgm:pt modelId="{5BF0FF10-1914-4289-A209-AB18C09ED854}" type="parTrans" cxnId="{BEEAE2C2-83E5-44A4-8A9F-13E8A61F66A0}">
      <dgm:prSet/>
      <dgm:spPr/>
      <dgm:t>
        <a:bodyPr/>
        <a:lstStyle/>
        <a:p>
          <a:endParaRPr lang="en-IN"/>
        </a:p>
      </dgm:t>
    </dgm:pt>
    <dgm:pt modelId="{CF3F5DC4-BCF1-4D1D-98BC-738F7C242365}" type="sibTrans" cxnId="{BEEAE2C2-83E5-44A4-8A9F-13E8A61F66A0}">
      <dgm:prSet/>
      <dgm:spPr/>
      <dgm:t>
        <a:bodyPr/>
        <a:lstStyle/>
        <a:p>
          <a:endParaRPr lang="en-IN"/>
        </a:p>
      </dgm:t>
    </dgm:pt>
    <dgm:pt modelId="{1806F38C-E7BF-4E8C-A283-1506141A43C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dirty="0" smtClean="0"/>
            <a:t>ARCHANA</a:t>
          </a:r>
          <a:endParaRPr lang="en-IN" dirty="0"/>
        </a:p>
      </dgm:t>
    </dgm:pt>
    <dgm:pt modelId="{2340A4FD-B45F-42CE-A7BA-16D7F1E10215}" type="parTrans" cxnId="{61187D18-8100-4839-AE75-B38E595AE860}">
      <dgm:prSet/>
      <dgm:spPr/>
      <dgm:t>
        <a:bodyPr/>
        <a:lstStyle/>
        <a:p>
          <a:endParaRPr lang="en-IN"/>
        </a:p>
      </dgm:t>
    </dgm:pt>
    <dgm:pt modelId="{06C47CB4-1AA9-49D9-8877-E49237C69F50}" type="sibTrans" cxnId="{61187D18-8100-4839-AE75-B38E595AE860}">
      <dgm:prSet/>
      <dgm:spPr/>
      <dgm:t>
        <a:bodyPr/>
        <a:lstStyle/>
        <a:p>
          <a:endParaRPr lang="en-IN"/>
        </a:p>
      </dgm:t>
    </dgm:pt>
    <dgm:pt modelId="{63FC5DE2-B83C-4A01-9DEF-15CD7D87C1F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 smtClean="0"/>
            <a:t>ANUSUYA</a:t>
          </a:r>
          <a:endParaRPr lang="en-IN" dirty="0"/>
        </a:p>
      </dgm:t>
    </dgm:pt>
    <dgm:pt modelId="{10CA1B50-C7C2-49D4-B5FF-E0EA9D9FA1FA}" type="parTrans" cxnId="{6EEC5BC6-DEC3-49F9-BF7E-9AA9862F3470}">
      <dgm:prSet/>
      <dgm:spPr/>
      <dgm:t>
        <a:bodyPr/>
        <a:lstStyle/>
        <a:p>
          <a:endParaRPr lang="en-IN"/>
        </a:p>
      </dgm:t>
    </dgm:pt>
    <dgm:pt modelId="{A8089DF5-F4E0-4970-AC5B-677E5EB91DDA}" type="sibTrans" cxnId="{6EEC5BC6-DEC3-49F9-BF7E-9AA9862F3470}">
      <dgm:prSet/>
      <dgm:spPr/>
      <dgm:t>
        <a:bodyPr/>
        <a:lstStyle/>
        <a:p>
          <a:endParaRPr lang="en-IN"/>
        </a:p>
      </dgm:t>
    </dgm:pt>
    <dgm:pt modelId="{A80BB2D8-7C9E-4C11-8813-CCFBE93DB319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 smtClean="0"/>
            <a:t>AKSHAY ACHARYA</a:t>
          </a:r>
          <a:endParaRPr lang="en-IN" dirty="0"/>
        </a:p>
      </dgm:t>
    </dgm:pt>
    <dgm:pt modelId="{E7AE23D7-DEDB-44DD-89E3-142020EB91EA}" type="parTrans" cxnId="{75D26E30-7191-465A-A534-8A6A78DD72CF}">
      <dgm:prSet/>
      <dgm:spPr/>
      <dgm:t>
        <a:bodyPr/>
        <a:lstStyle/>
        <a:p>
          <a:endParaRPr lang="en-IN"/>
        </a:p>
      </dgm:t>
    </dgm:pt>
    <dgm:pt modelId="{F46ABCC1-B884-4045-AF10-1E9B030E880D}" type="sibTrans" cxnId="{75D26E30-7191-465A-A534-8A6A78DD72CF}">
      <dgm:prSet/>
      <dgm:spPr/>
      <dgm:t>
        <a:bodyPr/>
        <a:lstStyle/>
        <a:p>
          <a:endParaRPr lang="en-IN"/>
        </a:p>
      </dgm:t>
    </dgm:pt>
    <dgm:pt modelId="{EEE22782-687E-4F0E-9574-F3E6B32DDAF9}" type="pres">
      <dgm:prSet presAssocID="{AE08AFD7-A030-4417-AD4C-D58765699E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A3A23AB-B339-4601-8C86-3C5448EFD031}" type="pres">
      <dgm:prSet presAssocID="{AE08AFD7-A030-4417-AD4C-D58765699E6E}" presName="cycle" presStyleCnt="0"/>
      <dgm:spPr/>
      <dgm:t>
        <a:bodyPr/>
        <a:lstStyle/>
        <a:p>
          <a:endParaRPr lang="en-IN"/>
        </a:p>
      </dgm:t>
    </dgm:pt>
    <dgm:pt modelId="{E8E155A0-E018-4E82-8FF4-6E2BC337A34C}" type="pres">
      <dgm:prSet presAssocID="{2EB9FE4D-46FB-4011-879C-86F8D8E855FD}" presName="nodeFirstNode" presStyleLbl="node1" presStyleIdx="0" presStyleCnt="5" custRadScaleRad="95479" custRadScaleInc="970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5A46FD3-FB34-46DA-909D-59E843EE4F99}" type="pres">
      <dgm:prSet presAssocID="{31615DB3-F6FF-47C0-8352-B2149B299A78}" presName="sibTransFirstNode" presStyleLbl="bgShp" presStyleIdx="0" presStyleCnt="1"/>
      <dgm:spPr/>
      <dgm:t>
        <a:bodyPr/>
        <a:lstStyle/>
        <a:p>
          <a:endParaRPr lang="en-IN"/>
        </a:p>
      </dgm:t>
    </dgm:pt>
    <dgm:pt modelId="{56F1EFAA-667A-46B9-8206-DCB0AB8A7144}" type="pres">
      <dgm:prSet presAssocID="{175319A1-D220-405D-8744-5D8F6D2B2987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F74CCA-B6C9-49F1-B48F-8CEF96DC2BCB}" type="pres">
      <dgm:prSet presAssocID="{1806F38C-E7BF-4E8C-A283-1506141A43CB}" presName="nodeFollowingNodes" presStyleLbl="node1" presStyleIdx="2" presStyleCnt="5" custRadScaleRad="98291" custRadScaleInc="248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5AFD969-8FDB-4E15-AE3C-EC111F691FEB}" type="pres">
      <dgm:prSet presAssocID="{63FC5DE2-B83C-4A01-9DEF-15CD7D87C1F6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7ED257-E3FA-437A-B58F-FCE2AB336657}" type="pres">
      <dgm:prSet presAssocID="{A80BB2D8-7C9E-4C11-8813-CCFBE93DB319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3FD4B5A-7DCB-472C-8079-2E4854481EE6}" type="presOf" srcId="{175319A1-D220-405D-8744-5D8F6D2B2987}" destId="{56F1EFAA-667A-46B9-8206-DCB0AB8A7144}" srcOrd="0" destOrd="0" presId="urn:microsoft.com/office/officeart/2005/8/layout/cycle3"/>
    <dgm:cxn modelId="{05083F16-1902-40EF-B32A-480623CADB48}" type="presOf" srcId="{63FC5DE2-B83C-4A01-9DEF-15CD7D87C1F6}" destId="{15AFD969-8FDB-4E15-AE3C-EC111F691FEB}" srcOrd="0" destOrd="0" presId="urn:microsoft.com/office/officeart/2005/8/layout/cycle3"/>
    <dgm:cxn modelId="{018F6051-9723-4DBA-8B8A-C6BFD90E87A5}" type="presOf" srcId="{AE08AFD7-A030-4417-AD4C-D58765699E6E}" destId="{EEE22782-687E-4F0E-9574-F3E6B32DDAF9}" srcOrd="0" destOrd="0" presId="urn:microsoft.com/office/officeart/2005/8/layout/cycle3"/>
    <dgm:cxn modelId="{E48FA6D3-083A-4C11-818D-565EABECFC98}" type="presOf" srcId="{1806F38C-E7BF-4E8C-A283-1506141A43CB}" destId="{60F74CCA-B6C9-49F1-B48F-8CEF96DC2BCB}" srcOrd="0" destOrd="0" presId="urn:microsoft.com/office/officeart/2005/8/layout/cycle3"/>
    <dgm:cxn modelId="{BEEAE2C2-83E5-44A4-8A9F-13E8A61F66A0}" srcId="{AE08AFD7-A030-4417-AD4C-D58765699E6E}" destId="{175319A1-D220-405D-8744-5D8F6D2B2987}" srcOrd="1" destOrd="0" parTransId="{5BF0FF10-1914-4289-A209-AB18C09ED854}" sibTransId="{CF3F5DC4-BCF1-4D1D-98BC-738F7C242365}"/>
    <dgm:cxn modelId="{F3B760BC-17FA-4309-B48F-2600D2E90BEA}" type="presOf" srcId="{A80BB2D8-7C9E-4C11-8813-CCFBE93DB319}" destId="{A57ED257-E3FA-437A-B58F-FCE2AB336657}" srcOrd="0" destOrd="0" presId="urn:microsoft.com/office/officeart/2005/8/layout/cycle3"/>
    <dgm:cxn modelId="{61187D18-8100-4839-AE75-B38E595AE860}" srcId="{AE08AFD7-A030-4417-AD4C-D58765699E6E}" destId="{1806F38C-E7BF-4E8C-A283-1506141A43CB}" srcOrd="2" destOrd="0" parTransId="{2340A4FD-B45F-42CE-A7BA-16D7F1E10215}" sibTransId="{06C47CB4-1AA9-49D9-8877-E49237C69F50}"/>
    <dgm:cxn modelId="{9107BC1D-A3BE-40B9-91C0-AA383752A033}" type="presOf" srcId="{2EB9FE4D-46FB-4011-879C-86F8D8E855FD}" destId="{E8E155A0-E018-4E82-8FF4-6E2BC337A34C}" srcOrd="0" destOrd="0" presId="urn:microsoft.com/office/officeart/2005/8/layout/cycle3"/>
    <dgm:cxn modelId="{EF40D9FA-D1F8-4D92-A063-B16546B09C99}" type="presOf" srcId="{31615DB3-F6FF-47C0-8352-B2149B299A78}" destId="{F5A46FD3-FB34-46DA-909D-59E843EE4F99}" srcOrd="0" destOrd="0" presId="urn:microsoft.com/office/officeart/2005/8/layout/cycle3"/>
    <dgm:cxn modelId="{CB2EE8C0-464A-4D14-97EB-39C3E46BD4E7}" srcId="{AE08AFD7-A030-4417-AD4C-D58765699E6E}" destId="{2EB9FE4D-46FB-4011-879C-86F8D8E855FD}" srcOrd="0" destOrd="0" parTransId="{D95CE1D8-24ED-4E24-9955-9206D9998287}" sibTransId="{31615DB3-F6FF-47C0-8352-B2149B299A78}"/>
    <dgm:cxn modelId="{6EEC5BC6-DEC3-49F9-BF7E-9AA9862F3470}" srcId="{AE08AFD7-A030-4417-AD4C-D58765699E6E}" destId="{63FC5DE2-B83C-4A01-9DEF-15CD7D87C1F6}" srcOrd="3" destOrd="0" parTransId="{10CA1B50-C7C2-49D4-B5FF-E0EA9D9FA1FA}" sibTransId="{A8089DF5-F4E0-4970-AC5B-677E5EB91DDA}"/>
    <dgm:cxn modelId="{75D26E30-7191-465A-A534-8A6A78DD72CF}" srcId="{AE08AFD7-A030-4417-AD4C-D58765699E6E}" destId="{A80BB2D8-7C9E-4C11-8813-CCFBE93DB319}" srcOrd="4" destOrd="0" parTransId="{E7AE23D7-DEDB-44DD-89E3-142020EB91EA}" sibTransId="{F46ABCC1-B884-4045-AF10-1E9B030E880D}"/>
    <dgm:cxn modelId="{27046CD4-F13B-4D37-B91A-FC43191CE9BA}" type="presParOf" srcId="{EEE22782-687E-4F0E-9574-F3E6B32DDAF9}" destId="{4A3A23AB-B339-4601-8C86-3C5448EFD031}" srcOrd="0" destOrd="0" presId="urn:microsoft.com/office/officeart/2005/8/layout/cycle3"/>
    <dgm:cxn modelId="{B4CCBCDB-E852-4D4A-A092-E5B89A6531B6}" type="presParOf" srcId="{4A3A23AB-B339-4601-8C86-3C5448EFD031}" destId="{E8E155A0-E018-4E82-8FF4-6E2BC337A34C}" srcOrd="0" destOrd="0" presId="urn:microsoft.com/office/officeart/2005/8/layout/cycle3"/>
    <dgm:cxn modelId="{EC53B375-8DC3-416D-A069-63EC9A524915}" type="presParOf" srcId="{4A3A23AB-B339-4601-8C86-3C5448EFD031}" destId="{F5A46FD3-FB34-46DA-909D-59E843EE4F99}" srcOrd="1" destOrd="0" presId="urn:microsoft.com/office/officeart/2005/8/layout/cycle3"/>
    <dgm:cxn modelId="{4161B21A-BE56-4B67-AEF3-E895F18554D9}" type="presParOf" srcId="{4A3A23AB-B339-4601-8C86-3C5448EFD031}" destId="{56F1EFAA-667A-46B9-8206-DCB0AB8A7144}" srcOrd="2" destOrd="0" presId="urn:microsoft.com/office/officeart/2005/8/layout/cycle3"/>
    <dgm:cxn modelId="{47080EBC-464C-4632-8390-B4A679C2001C}" type="presParOf" srcId="{4A3A23AB-B339-4601-8C86-3C5448EFD031}" destId="{60F74CCA-B6C9-49F1-B48F-8CEF96DC2BCB}" srcOrd="3" destOrd="0" presId="urn:microsoft.com/office/officeart/2005/8/layout/cycle3"/>
    <dgm:cxn modelId="{ED9C459C-AD68-4C46-B1A4-895A43044CFB}" type="presParOf" srcId="{4A3A23AB-B339-4601-8C86-3C5448EFD031}" destId="{15AFD969-8FDB-4E15-AE3C-EC111F691FEB}" srcOrd="4" destOrd="0" presId="urn:microsoft.com/office/officeart/2005/8/layout/cycle3"/>
    <dgm:cxn modelId="{9CB5D48A-A229-4F9F-9BC3-C16B0608B119}" type="presParOf" srcId="{4A3A23AB-B339-4601-8C86-3C5448EFD031}" destId="{A57ED257-E3FA-437A-B58F-FCE2AB336657}" srcOrd="5" destOrd="0" presId="urn:microsoft.com/office/officeart/2005/8/layout/cycle3"/>
  </dgm:cxnLst>
  <dgm:bg>
    <a:effectLst>
      <a:outerShdw blurRad="60007" dist="200025" dir="15000000" sy="30000" kx="-1800000" algn="bl" rotWithShape="0">
        <a:prstClr val="black">
          <a:alpha val="32000"/>
        </a:prstClr>
      </a:outerShdw>
    </a:effectLst>
  </dgm:bg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690E9-6E4A-4D85-AD2B-44D5F9F52ABB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2713C-79AA-4208-9683-2A538BF9600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713C-79AA-4208-9683-2A538BF96004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-point-templates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138425"/>
            <a:ext cx="3505236" cy="1374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512770"/>
            <a:ext cx="3664921" cy="137434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E:\websites\free-power-point-templates\2012\logo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495" y="3101616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966" y="680310"/>
            <a:ext cx="4581150" cy="137434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4275739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25" y="374900"/>
            <a:ext cx="717325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291131"/>
            <a:ext cx="7177135" cy="4986823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965" y="680311"/>
            <a:ext cx="4123034" cy="13743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2512769"/>
            <a:ext cx="4040188" cy="45811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970885"/>
            <a:ext cx="4040188" cy="3359510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705" y="2512769"/>
            <a:ext cx="4041775" cy="45811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705" y="2970885"/>
            <a:ext cx="4041775" cy="3359510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4460-E15C-4507-B165-07D85CFE6270}" type="datetimeFigureOut">
              <a:rPr lang="en-US" smtClean="0"/>
              <a:pPr/>
              <a:t>4/19/2017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40A98-897C-424D-87A1-ABF205C521A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kshay%20acharya\Desktop\project%20final\v.mp4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diagramData" Target="../diagrams/data1.xml"/><Relationship Id="rId7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1214422"/>
            <a:ext cx="6694804" cy="1374344"/>
          </a:xfrm>
          <a:ln>
            <a:noFill/>
          </a:ln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IN" sz="4000" b="1" i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Std Black" pitchFamily="18" charset="0"/>
              </a:rPr>
              <a:t>QR Code Management</a:t>
            </a:r>
            <a:br>
              <a:rPr lang="en-IN" sz="4000" b="1" i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Std Black" pitchFamily="18" charset="0"/>
              </a:rPr>
            </a:br>
            <a:r>
              <a:rPr lang="en-IN" sz="4000" b="1" i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Std Black" pitchFamily="18" charset="0"/>
              </a:rPr>
              <a:t> System</a:t>
            </a:r>
            <a:endParaRPr lang="en-IN" sz="4000" b="1" i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Std Black" pitchFamily="18" charset="0"/>
            </a:endParaRPr>
          </a:p>
        </p:txBody>
      </p:sp>
      <p:pic>
        <p:nvPicPr>
          <p:cNvPr id="4" name="Picture 3" descr="QR scann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14826"/>
            <a:ext cx="2643174" cy="2643174"/>
          </a:xfrm>
          <a:prstGeom prst="rect">
            <a:avLst/>
          </a:prstGeom>
        </p:spPr>
      </p:pic>
      <p:pic>
        <p:nvPicPr>
          <p:cNvPr id="1026" name="Picture 2" descr="C:\st\giphy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4333" y="0"/>
            <a:ext cx="2569667" cy="14287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56" y="285728"/>
            <a:ext cx="5051728" cy="137434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ADVANTAGES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428868"/>
            <a:ext cx="8246070" cy="3357586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solidFill>
                  <a:schemeClr val="bg1"/>
                </a:solidFill>
                <a:latin typeface="Tekton Pro" pitchFamily="34" charset="0"/>
              </a:rPr>
              <a:t> </a:t>
            </a:r>
            <a:r>
              <a:rPr lang="en-IN" sz="5100" dirty="0" smtClean="0">
                <a:latin typeface="Tekton Pro" pitchFamily="34" charset="0"/>
              </a:rPr>
              <a:t>Students and Parents can access anytime for various queries.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5100" dirty="0" smtClean="0">
                <a:latin typeface="Tekton Pro" pitchFamily="34" charset="0"/>
              </a:rPr>
              <a:t>  Parents are sent regular SMS alerts.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5100" dirty="0" smtClean="0">
                <a:latin typeface="Tekton Pro" pitchFamily="34" charset="0"/>
              </a:rPr>
              <a:t>  It has a user friendly user interface for the convenience of parents and also students 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5100" dirty="0" smtClean="0">
                <a:latin typeface="Tekton Pro" pitchFamily="34" charset="0"/>
              </a:rPr>
              <a:t>  The faculty in-charge can monitor the student and their   performances.</a:t>
            </a:r>
          </a:p>
          <a:p>
            <a:endParaRPr lang="en-IN" dirty="0"/>
          </a:p>
        </p:txBody>
      </p:sp>
      <p:pic>
        <p:nvPicPr>
          <p:cNvPr id="7170" name="Picture 2" descr="C:\st\giphy (6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2994" y="5214934"/>
            <a:ext cx="2921006" cy="1643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4581150" cy="137434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DISADVANTAGES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857364"/>
            <a:ext cx="8246070" cy="378621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Only the performance with respect to the academic curriculum is maintained.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The SMS alert service cannot be assured delivery of the messages in case of a network jam.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Is not device independent.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Daily database should be updated</a:t>
            </a:r>
          </a:p>
          <a:p>
            <a:endParaRPr lang="en-IN" dirty="0"/>
          </a:p>
        </p:txBody>
      </p:sp>
      <p:pic>
        <p:nvPicPr>
          <p:cNvPr id="4" name="Picture 2" descr="C:\Users\anu\Desktop\swachh bharath\ani15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36" y="0"/>
            <a:ext cx="1857364" cy="18573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4" name="Picture 2" descr="C:\st\giphy (7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47615"/>
            <a:ext cx="2643174" cy="151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66174" cy="150017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USE CASE DIAGRAM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pic>
        <p:nvPicPr>
          <p:cNvPr id="4" name="Content Placeholder 7" descr="srand002-attendance-management-system-10-638.jpg"/>
          <p:cNvPicPr>
            <a:picLocks noGrp="1" noChangeAspect="1"/>
          </p:cNvPicPr>
          <p:nvPr>
            <p:ph idx="1"/>
          </p:nvPr>
        </p:nvPicPr>
        <p:blipFill>
          <a:blip r:embed="rId2"/>
          <a:srcRect t="8942" b="8072"/>
          <a:stretch>
            <a:fillRect/>
          </a:stretch>
        </p:blipFill>
        <p:spPr>
          <a:xfrm>
            <a:off x="1533525" y="2299479"/>
            <a:ext cx="6076950" cy="378621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170" name="Picture 2" descr="C:\Users\anu\Desktop\swachh bharath\ani5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5260" y="0"/>
            <a:ext cx="1838740" cy="1142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0"/>
            <a:ext cx="4581150" cy="1357299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ER DIAGRAM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pic>
        <p:nvPicPr>
          <p:cNvPr id="4" name="Picture 2" descr="C:\Users\anu\Desktop\pptimg\img1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6594" y="2054225"/>
            <a:ext cx="5730812" cy="427672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4480224" cy="1319930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MODULES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3946113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Student Register</a:t>
            </a:r>
            <a:r>
              <a:rPr lang="en-US" dirty="0" smtClean="0">
                <a:latin typeface="Tekton Pro" pitchFamily="34" charset="0"/>
              </a:rPr>
              <a:t> – can get registered using unique ID.</a:t>
            </a:r>
            <a:endParaRPr lang="en-IN" b="1" dirty="0" smtClean="0">
              <a:latin typeface="Tekton Pro" pitchFamily="34" charset="0"/>
            </a:endParaRP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Marks and Attendance Update</a:t>
            </a:r>
            <a:r>
              <a:rPr lang="en-US" dirty="0" smtClean="0">
                <a:latin typeface="Tekton Pro" pitchFamily="34" charset="0"/>
              </a:rPr>
              <a:t> – information updated in database. </a:t>
            </a:r>
            <a:endParaRPr lang="en-IN" b="1" dirty="0" smtClean="0">
              <a:latin typeface="Tekton Pro" pitchFamily="34" charset="0"/>
            </a:endParaRP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Sending SMS</a:t>
            </a:r>
            <a:r>
              <a:rPr lang="en-US" dirty="0" smtClean="0">
                <a:latin typeface="Tekton Pro" pitchFamily="34" charset="0"/>
              </a:rPr>
              <a:t>  - </a:t>
            </a:r>
            <a:r>
              <a:rPr lang="en-IN" dirty="0" smtClean="0">
                <a:latin typeface="Tekton Pro" pitchFamily="34" charset="0"/>
              </a:rPr>
              <a:t>SMS’s are sent to the students depending on the category.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Notice</a:t>
            </a:r>
            <a:r>
              <a:rPr lang="en-US" dirty="0" smtClean="0">
                <a:latin typeface="Tekton Pro" pitchFamily="34" charset="0"/>
              </a:rPr>
              <a:t> - In this module messages can be sent to the faculty.</a:t>
            </a:r>
            <a:endParaRPr lang="en-IN" b="1" dirty="0" smtClean="0">
              <a:latin typeface="Tekton Pro" pitchFamily="34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Broadcast message-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SMS will be sent regarding placement and memo</a:t>
            </a:r>
            <a:endParaRPr lang="en-IN" dirty="0" smtClean="0">
              <a:latin typeface="Tekton Pro" pitchFamily="34" charset="0"/>
            </a:endParaRPr>
          </a:p>
          <a:p>
            <a:pPr>
              <a:buBlip>
                <a:blip r:embed="rId2"/>
              </a:buBlip>
            </a:pPr>
            <a:endParaRPr lang="en-IN" dirty="0" smtClean="0">
              <a:latin typeface="Script MT Bold" pitchFamily="66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8194" name="Picture 2" descr="C:\Users\anu\Desktop\swachh bharath\ani16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74" y="0"/>
            <a:ext cx="1785926" cy="1785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714356"/>
            <a:ext cx="7337744" cy="1374345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r>
              <a:rPr lang="en-GB" dirty="0" smtClean="0">
                <a:latin typeface="Garamond" pitchFamily="18" charset="0"/>
              </a:rPr>
              <a:t/>
            </a:r>
            <a:br>
              <a:rPr lang="en-GB" dirty="0" smtClean="0">
                <a:latin typeface="Garamond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928802"/>
            <a:ext cx="8480754" cy="3500462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  <a:latin typeface="Bodoni MT" pitchFamily="18" charset="0"/>
              </a:rPr>
              <a:t> </a:t>
            </a:r>
            <a:r>
              <a:rPr lang="en-GB" sz="3200" dirty="0" smtClean="0">
                <a:latin typeface="Tekton Pro" pitchFamily="34" charset="0"/>
              </a:rPr>
              <a:t>User must enter a valid login ID and password.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Invalid ID leads to password recover, valid ID is taken to  user respective page.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Details searched by the admin are retrieved 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Admin logout’s once his/her work is finished.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Admin regularly updates the details .</a:t>
            </a:r>
            <a:endParaRPr lang="en-GB" sz="3200" dirty="0" smtClean="0">
              <a:latin typeface="Tekton Pro" pitchFamily="34" charset="0"/>
            </a:endParaRPr>
          </a:p>
          <a:p>
            <a:pPr>
              <a:buNone/>
            </a:pPr>
            <a:endParaRPr lang="en-IN" sz="3200" dirty="0">
              <a:latin typeface="Script MT Bold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500858" cy="1143008"/>
          </a:xfrm>
          <a:prstGeom prst="rect">
            <a:avLst/>
          </a:prstGeom>
        </p:spPr>
        <p:txBody>
          <a:bodyPr wrap="square">
            <a:prstTxWarp prst="textTriangl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 FUNCTIONAL  </a:t>
            </a:r>
            <a:r>
              <a:rPr lang="en-GB" sz="32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REQUIREMENT</a:t>
            </a:r>
            <a:endParaRPr lang="en-IN" sz="3200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pic>
        <p:nvPicPr>
          <p:cNvPr id="9218" name="Picture 2" descr="C:\st\giphy (8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75" y="5500712"/>
            <a:ext cx="2333625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72396" cy="1785926"/>
          </a:xfrm>
        </p:spPr>
        <p:txBody>
          <a:bodyPr>
            <a:prstTxWarp prst="textTriangl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NON-FUNCTIONAL    	REQUIREMENT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00240"/>
            <a:ext cx="8246070" cy="2571768"/>
          </a:xfrm>
        </p:spPr>
        <p:txBody>
          <a:bodyPr>
            <a:normAutofit lnSpcReduction="10000"/>
          </a:bodyPr>
          <a:lstStyle/>
          <a:p>
            <a:pPr lvl="0">
              <a:buClr>
                <a:schemeClr val="tx1"/>
              </a:buClr>
              <a:buBlip>
                <a:blip r:embed="rId2"/>
              </a:buBlip>
            </a:pPr>
            <a:endParaRPr lang="en-IN" dirty="0" smtClean="0">
              <a:latin typeface="Bodoni MT" pitchFamily="18" charset="0"/>
            </a:endParaRP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Secure access of confidential data.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24x7 availability 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Better component design to get a better peak time performance.</a:t>
            </a:r>
          </a:p>
          <a:p>
            <a:pPr>
              <a:buNone/>
            </a:pPr>
            <a:endParaRPr lang="en-IN" sz="3200" dirty="0" smtClean="0">
              <a:latin typeface="Script MT Bold" pitchFamily="66" charset="0"/>
            </a:endParaRPr>
          </a:p>
          <a:p>
            <a:pPr>
              <a:buNone/>
            </a:pPr>
            <a:endParaRPr lang="en-IN" dirty="0" smtClean="0">
              <a:latin typeface="Bodoni MT" pitchFamily="18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10242" name="Picture 2" descr="C:\st\giphy (9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972054"/>
            <a:ext cx="3571868" cy="1885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81150" cy="137434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QR CODE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Bodoni MT" pitchFamily="18" charset="0"/>
              </a:rPr>
              <a:t> </a:t>
            </a:r>
            <a:r>
              <a:rPr lang="en-IN" dirty="0" smtClean="0">
                <a:latin typeface="Tekton Pro" pitchFamily="34" charset="0"/>
              </a:rPr>
              <a:t>Quick Response Code is a trademark for a type of </a:t>
            </a:r>
          </a:p>
          <a:p>
            <a:pPr>
              <a:buClr>
                <a:schemeClr val="tx1"/>
              </a:buClr>
              <a:buNone/>
            </a:pPr>
            <a:r>
              <a:rPr lang="en-IN" dirty="0" smtClean="0">
                <a:latin typeface="Tekton Pro" pitchFamily="34" charset="0"/>
              </a:rPr>
              <a:t>	matrix barcode.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  Fast readability and greater storage capacity.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  Code consist of black modules arranged in square grid  on white background.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  QR code may be scanned by any imaging devices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  Information encoded  is made up of four types of data.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  Data is  extracted from patterns</a:t>
            </a:r>
          </a:p>
          <a:p>
            <a:pPr>
              <a:buClr>
                <a:schemeClr val="bg1"/>
              </a:buClr>
              <a:buBlip>
                <a:blip r:embed="rId2"/>
              </a:buBlip>
            </a:pPr>
            <a:endParaRPr lang="en-IN" dirty="0" smtClean="0">
              <a:latin typeface="Bodoni MT" pitchFamily="18" charset="0"/>
            </a:endParaRPr>
          </a:p>
          <a:p>
            <a:pPr>
              <a:buClr>
                <a:schemeClr val="bg1"/>
              </a:buClr>
              <a:buBlip>
                <a:blip r:embed="rId2"/>
              </a:buBlip>
            </a:pPr>
            <a:endParaRPr lang="en-IN" dirty="0" smtClean="0">
              <a:latin typeface="Bodoni MT" pitchFamily="18" charset="0"/>
            </a:endParaRPr>
          </a:p>
          <a:p>
            <a:pPr>
              <a:buBlip>
                <a:blip r:embed="rId2"/>
              </a:buBlip>
            </a:pPr>
            <a:endParaRPr lang="en-IN" dirty="0"/>
          </a:p>
        </p:txBody>
      </p:sp>
      <p:pic>
        <p:nvPicPr>
          <p:cNvPr id="4" name="Picture 3" descr="QR scann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6612" y="5000612"/>
            <a:ext cx="1857388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3"/>
            <a:ext cx="6623364" cy="1500198"/>
          </a:xfrm>
        </p:spPr>
        <p:txBody>
          <a:bodyPr>
            <a:prstTxWarp prst="textPlain">
              <a:avLst/>
            </a:prstTxWarp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TESTING</a:t>
            </a:r>
            <a:br>
              <a:rPr lang="en-GB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</a:br>
            <a:r>
              <a:rPr lang="en-GB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		</a:t>
            </a:r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Unit Testing</a:t>
            </a:r>
            <a:r>
              <a:rPr lang="en-GB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/>
            </a:r>
            <a:br>
              <a:rPr lang="en-GB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</a:br>
            <a:endParaRPr lang="en-IN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3946113"/>
          </a:xfrm>
        </p:spPr>
        <p:txBody>
          <a:bodyPr>
            <a:normAutofit fontScale="92500" lnSpcReduction="10000"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Involves the design of test cases.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Unit tests perform basic tests at component level.</a:t>
            </a:r>
          </a:p>
          <a:p>
            <a:pPr>
              <a:buClrTx/>
              <a:buNone/>
            </a:pPr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obo Std" pitchFamily="34" charset="0"/>
              </a:rPr>
              <a:t>FUNCTIONAL TEST</a:t>
            </a:r>
            <a:endParaRPr lang="en-US" sz="3200" spc="50" dirty="0" smtClean="0">
              <a:ln w="11430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  <a:p>
            <a:pPr>
              <a:buNone/>
            </a:pPr>
            <a:endParaRPr lang="en-IN" b="1" dirty="0" smtClean="0">
              <a:latin typeface="Script MT Bold" pitchFamily="66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Valid Input</a:t>
            </a:r>
            <a:r>
              <a:rPr lang="en-IN" b="1" dirty="0" smtClean="0">
                <a:latin typeface="Tekton Pro" pitchFamily="34" charset="0"/>
              </a:rPr>
              <a:t> : identified classes of valid input must be accepted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ekton Pro" pitchFamily="34" charset="0"/>
              </a:rPr>
              <a:t>Invalid Input </a:t>
            </a:r>
            <a:r>
              <a:rPr lang="en-IN" b="1" dirty="0" smtClean="0">
                <a:latin typeface="Tekton Pro" pitchFamily="34" charset="0"/>
              </a:rPr>
              <a:t>: identified classes of invalid input must be rejected.</a:t>
            </a:r>
          </a:p>
          <a:p>
            <a:pPr>
              <a:buClrTx/>
              <a:buNone/>
            </a:pPr>
            <a:endParaRPr lang="en-IN" dirty="0" smtClean="0">
              <a:latin typeface="Bodoni MT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357167"/>
            <a:ext cx="4581150" cy="1285884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SYSTEM TEST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Ensures that software system meets requirements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Tests a configuration to ensure known and predictable results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Based on process descriptions and flows</a:t>
            </a:r>
          </a:p>
          <a:p>
            <a:pPr algn="just">
              <a:buClr>
                <a:schemeClr val="tx1"/>
              </a:buClr>
              <a:buBlip>
                <a:blip r:embed="rId2"/>
              </a:buBlip>
            </a:pPr>
            <a:endParaRPr lang="en-IN" dirty="0" smtClean="0">
              <a:latin typeface="Bodoni MT" pitchFamily="18" charset="0"/>
            </a:endParaRPr>
          </a:p>
          <a:p>
            <a:pPr algn="ctr">
              <a:buNone/>
            </a:pPr>
            <a:r>
              <a:rPr lang="en-GB" sz="24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bo Std" pitchFamily="34" charset="0"/>
              </a:rPr>
              <a:t>PERFORMANCE TEST</a:t>
            </a:r>
          </a:p>
          <a:p>
            <a:pPr algn="ctr">
              <a:buNone/>
            </a:pPr>
            <a:endParaRPr lang="en-GB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Ensures that the output  produced within the time limits and the time taken by the system for compiling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Calculated the time period of giving response.</a:t>
            </a:r>
            <a:endParaRPr lang="en-IN" dirty="0">
              <a:latin typeface="Tekton Pro" pitchFamily="34" charset="0"/>
            </a:endParaRPr>
          </a:p>
        </p:txBody>
      </p:sp>
      <p:pic>
        <p:nvPicPr>
          <p:cNvPr id="4" name="Picture 2" descr="C:\Users\anu\Desktop\swachh bharath\ani5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0"/>
            <a:ext cx="1857356" cy="18573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546" y="0"/>
            <a:ext cx="4581150" cy="1374345"/>
          </a:xfrm>
        </p:spPr>
        <p:txBody>
          <a:bodyPr>
            <a:prstTxWarp prst="textTriangl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IN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INTRODUCTION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Bodoni MT" pitchFamily="18" charset="0"/>
              </a:rPr>
              <a:t> </a:t>
            </a:r>
            <a:r>
              <a:rPr lang="en-IN" sz="3200" dirty="0" smtClean="0">
                <a:latin typeface="Tekton Pro" pitchFamily="34" charset="0"/>
              </a:rPr>
              <a:t>SMS Text Messaging Alert System.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Installed in Smartphone or a server with a GSM device connected.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QR code is a quick response code 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</a:t>
            </a:r>
            <a:r>
              <a:rPr lang="en-IN" sz="3200" dirty="0" smtClean="0">
                <a:latin typeface="Tekton Pro" pitchFamily="34" charset="0"/>
              </a:rPr>
              <a:t>Saves time and efforts of instructor.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Used for sharing notes. </a:t>
            </a:r>
          </a:p>
          <a:p>
            <a:pPr>
              <a:buBlip>
                <a:blip r:embed="rId3"/>
              </a:buBlip>
            </a:pPr>
            <a:endParaRPr lang="en-US" i="1" dirty="0" smtClean="0">
              <a:latin typeface="Tekton Pro Ext" pitchFamily="34" charset="0"/>
            </a:endParaRPr>
          </a:p>
          <a:p>
            <a:endParaRPr lang="en-IN" dirty="0"/>
          </a:p>
        </p:txBody>
      </p:sp>
      <p:pic>
        <p:nvPicPr>
          <p:cNvPr id="7" name="Picture 2" descr="http://www.cichfrance.com/wp-content/uploads/2014/09/man-with-mic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785950" cy="1785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C:\st\giphy (3)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43834" y="4993088"/>
            <a:ext cx="1500166" cy="1864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4581150" cy="1105616"/>
          </a:xfrm>
        </p:spPr>
        <p:txBody>
          <a:bodyPr>
            <a:prstTxWarp prst="textTriangle">
              <a:avLst/>
            </a:prstTxWarp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INTEGRATION TEST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00240"/>
            <a:ext cx="7123430" cy="433015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500" dirty="0" smtClean="0">
                <a:latin typeface="Tekton Pro" pitchFamily="34" charset="0"/>
              </a:rPr>
              <a:t>Is the incremental integration testing of two or more integrated software components on a single platform.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500" dirty="0" smtClean="0">
                <a:latin typeface="Tekton Pro" pitchFamily="34" charset="0"/>
              </a:rPr>
              <a:t>Main task is to check components interact without errors.</a:t>
            </a:r>
            <a:endParaRPr lang="en-IN" sz="3500" dirty="0" smtClean="0">
              <a:latin typeface="Tekton Pro" pitchFamily="34" charset="0"/>
            </a:endParaRPr>
          </a:p>
          <a:p>
            <a:pPr algn="just">
              <a:buBlip>
                <a:blip r:embed="rId2"/>
              </a:buBlip>
            </a:pPr>
            <a:endParaRPr lang="en-IN" sz="3500" b="1" dirty="0" smtClean="0">
              <a:solidFill>
                <a:srgbClr val="FF0000"/>
              </a:solidFill>
              <a:latin typeface="Bodoni MT" pitchFamily="18" charset="0"/>
            </a:endParaRPr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11267" name="Picture 3" descr="C:\Users\anu\Desktop\swachh bharath\ani10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0" y="5143488"/>
            <a:ext cx="2095500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0"/>
            <a:ext cx="6429388" cy="1714488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FUTURE ENHANCEMENT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928802"/>
            <a:ext cx="8246070" cy="3500462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This system also notifies the pupil’s parents via SMS alerts of their performance and attendance.</a:t>
            </a:r>
          </a:p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It can enhanced through GPS tracking.</a:t>
            </a:r>
          </a:p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Database can be created for lectures .</a:t>
            </a:r>
          </a:p>
          <a:p>
            <a:pPr marL="457200" indent="-4572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An application for </a:t>
            </a:r>
            <a:r>
              <a:rPr lang="en-IN" sz="3200" dirty="0" smtClean="0">
                <a:latin typeface="Tekton Pro" pitchFamily="34" charset="0"/>
              </a:rPr>
              <a:t>Transfer Certificate is built.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11266" name="Picture 2" descr="C:\st\giphy (11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698" y="5214950"/>
            <a:ext cx="2472301" cy="1643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81150" cy="137434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CONCLUSION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214554"/>
            <a:ext cx="8246070" cy="2928958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Time taken by instructors to take attendance ,so we use QR code attendance system.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Proxy Attendance is secured.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Easy way to get notes sharing via SMS.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Timetable and memo sharing in easy way.</a:t>
            </a:r>
          </a:p>
          <a:p>
            <a:pPr>
              <a:buFont typeface="Wingdings" pitchFamily="2" charset="2"/>
              <a:buChar char="Ø"/>
            </a:pPr>
            <a:endParaRPr lang="en-IN" dirty="0" smtClean="0">
              <a:latin typeface="Bodoni MT" pitchFamily="18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12290" name="Picture 2" descr="C:\st\giphy (12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8304" y="5143512"/>
            <a:ext cx="3595696" cy="1714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57356" y="2018099"/>
            <a:ext cx="6215106" cy="4661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42984"/>
            <a:ext cx="4149021" cy="70788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IN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Cooper Std Black" pitchFamily="18" charset="0"/>
              </a:rPr>
              <a:t>Making  Video</a:t>
            </a:r>
            <a:endParaRPr lang="en-IN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50800" algn="tl" rotWithShape="0">
                  <a:srgbClr val="000000"/>
                </a:outerShdw>
              </a:effectLst>
              <a:latin typeface="Cooper Std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-yo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/>
        </p:nvGraphicFramePr>
        <p:xfrm>
          <a:off x="2643174" y="3571876"/>
          <a:ext cx="6096000" cy="3286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C:\Users\anu\Desktop\swachh bharath\ani9.gif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762500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4" name="Picture 2" descr="C:\st\giphy (10).gif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10258" y="0"/>
            <a:ext cx="3333742" cy="1918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298" y="357166"/>
            <a:ext cx="4357717" cy="1071570"/>
          </a:xfrm>
        </p:spPr>
        <p:txBody>
          <a:bodyPr>
            <a:prstTxWarp prst="textTriangl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OBJECTIVE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2285992"/>
            <a:ext cx="7177135" cy="3991962"/>
          </a:xfrm>
        </p:spPr>
        <p:txBody>
          <a:bodyPr/>
          <a:lstStyle/>
          <a:p>
            <a:pPr marL="514350" indent="-514350">
              <a:buClrTx/>
              <a:buFont typeface="Wingdings" pitchFamily="2" charset="2"/>
              <a:buChar char="Ø"/>
            </a:pPr>
            <a:r>
              <a:rPr lang="en-GB" dirty="0" smtClean="0">
                <a:latin typeface="Tekton Pro" pitchFamily="34" charset="0"/>
              </a:rPr>
              <a:t>Database of student and performance monitoring.</a:t>
            </a:r>
            <a:endParaRPr lang="en-IN" dirty="0" smtClean="0">
              <a:latin typeface="Tekton Pro" pitchFamily="34" charset="0"/>
            </a:endParaRPr>
          </a:p>
          <a:p>
            <a:pPr marL="514350" indent="-514350">
              <a:buClrTx/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To send SMS alerts to the parent/guardian. </a:t>
            </a:r>
          </a:p>
          <a:p>
            <a:pPr marL="514350" indent="-514350">
              <a:buClrTx/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Allow access of student details via mobile.</a:t>
            </a:r>
          </a:p>
          <a:p>
            <a:pPr marL="514350" indent="-514350">
              <a:buClrTx/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Providing platform to the students and teachers.</a:t>
            </a:r>
          </a:p>
          <a:p>
            <a:pPr marL="514350" indent="-514350">
              <a:buClrTx/>
              <a:buFont typeface="Wingdings" pitchFamily="2" charset="2"/>
              <a:buChar char="Ø"/>
            </a:pPr>
            <a:r>
              <a:rPr lang="en-IN" dirty="0" smtClean="0">
                <a:latin typeface="Tekton Pro" pitchFamily="34" charset="0"/>
              </a:rPr>
              <a:t>Alert Regarding shortage of attendance  </a:t>
            </a:r>
          </a:p>
          <a:p>
            <a:pPr>
              <a:buBlip>
                <a:blip r:embed="rId2"/>
              </a:buBlip>
            </a:pP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35546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6" name="Picture 2" descr="C:\Users\anu\Desktop\swachh bharath\ani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785950" cy="18573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4" name="Picture 2" descr="C:\st\giphy (1)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4500578"/>
            <a:ext cx="2357422" cy="2357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u\Desktop\swachh bharath\ani17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0" y="4762500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8860" y="357166"/>
            <a:ext cx="4581150" cy="1374345"/>
          </a:xfrm>
          <a:noFill/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SMS FEATURES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71678"/>
            <a:ext cx="8246070" cy="3517485"/>
          </a:xfrm>
        </p:spPr>
        <p:txBody>
          <a:bodyPr>
            <a:normAutofit lnSpcReduction="10000"/>
          </a:bodyPr>
          <a:lstStyle/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Bodoni MT" pitchFamily="18" charset="0"/>
              </a:rPr>
              <a:t> </a:t>
            </a:r>
            <a:r>
              <a:rPr lang="en-IN" sz="3500" dirty="0" smtClean="0">
                <a:latin typeface="Tekton Pro" pitchFamily="34" charset="0"/>
              </a:rPr>
              <a:t>Managing Contacts.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500" dirty="0" smtClean="0">
                <a:latin typeface="Tekton Pro" pitchFamily="34" charset="0"/>
              </a:rPr>
              <a:t> Managing Groups.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500" dirty="0" smtClean="0">
                <a:latin typeface="Tekton Pro" pitchFamily="34" charset="0"/>
              </a:rPr>
              <a:t> Sending message to desired contacts and  numbers.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500" dirty="0" smtClean="0">
                <a:latin typeface="Tekton Pro" pitchFamily="34" charset="0"/>
              </a:rPr>
              <a:t> Internet is NOT required(SMS).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500" dirty="0" smtClean="0">
                <a:latin typeface="Tekton Pro" pitchFamily="34" charset="0"/>
              </a:rPr>
              <a:t> User Friendly Software.</a:t>
            </a:r>
          </a:p>
          <a:p>
            <a:pPr>
              <a:buClrTx/>
              <a:buBlip>
                <a:blip r:embed="rId3"/>
              </a:buBlip>
            </a:pPr>
            <a:endParaRPr lang="en-IN" dirty="0" smtClean="0">
              <a:latin typeface="Bodoni MT" pitchFamily="18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1026" name="Picture 2" descr="C:\Users\anu\Desktop\swachh bharath\ani7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571604" cy="1571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u\Desktop\swachh bharath\ani6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29198"/>
            <a:ext cx="1928802" cy="192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3088857"/>
          </a:xfrm>
        </p:spPr>
        <p:txBody>
          <a:bodyPr/>
          <a:lstStyle/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 smtClean="0">
                <a:latin typeface="Tekton Pro" pitchFamily="34" charset="0"/>
              </a:rPr>
              <a:t> </a:t>
            </a:r>
            <a:r>
              <a:rPr lang="en-US" sz="3200" dirty="0" smtClean="0">
                <a:latin typeface="Tekton Pro" pitchFamily="34" charset="0"/>
              </a:rPr>
              <a:t>A Separate person has to be kept. </a:t>
            </a:r>
            <a:endParaRPr lang="en-IN" sz="3200" dirty="0" smtClean="0">
              <a:latin typeface="Tekton Pro" pitchFamily="34" charset="0"/>
            </a:endParaRPr>
          </a:p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Event and Placement notifications may not be     received.</a:t>
            </a:r>
            <a:endParaRPr lang="en-IN" sz="3200" dirty="0" smtClean="0">
              <a:latin typeface="Tekton Pro" pitchFamily="34" charset="0"/>
            </a:endParaRPr>
          </a:p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Information placed on the notice board may not be accessed by all students</a:t>
            </a:r>
            <a:r>
              <a:rPr lang="en-US" dirty="0" smtClean="0">
                <a:latin typeface="Tekton Pro" pitchFamily="34" charset="0"/>
              </a:rPr>
              <a:t>.</a:t>
            </a:r>
            <a:endParaRPr lang="en-IN" dirty="0" smtClean="0">
              <a:latin typeface="Tekton Pro" pitchFamily="34" charset="0"/>
            </a:endParaRPr>
          </a:p>
          <a:p>
            <a:pPr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214290"/>
            <a:ext cx="5551794" cy="1357322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EXISTING SYSTEM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pic>
        <p:nvPicPr>
          <p:cNvPr id="1026" name="Picture 2" descr="C:\Users\anu\Desktop\swachh bharath\ani1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0"/>
            <a:ext cx="1857356" cy="1857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u\Desktop\swachh bharath\ani8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142852"/>
            <a:ext cx="2285984" cy="1972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6143636" cy="1357322"/>
          </a:xfrm>
        </p:spPr>
        <p:txBody>
          <a:bodyPr>
            <a:prstTxWarp prst="textTriangle">
              <a:avLst/>
            </a:prstTxWarp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  <a:t/>
            </a:r>
            <a:br>
              <a:rPr lang="en-US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</a:br>
            <a:r>
              <a:rPr lang="en-US" sz="53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PROPOSED</a:t>
            </a:r>
            <a:r>
              <a:rPr lang="en-US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 SYSTEM</a:t>
            </a:r>
            <a:r>
              <a:rPr lang="en-US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  <a:t/>
            </a:r>
            <a:br>
              <a:rPr lang="en-US" sz="4000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</a:b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857364"/>
            <a:ext cx="8246070" cy="3446047"/>
          </a:xfrm>
        </p:spPr>
        <p:txBody>
          <a:bodyPr>
            <a:normAutofit fontScale="92500"/>
          </a:bodyPr>
          <a:lstStyle/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Script MT Bold" pitchFamily="66" charset="0"/>
              </a:rPr>
              <a:t> </a:t>
            </a:r>
            <a:r>
              <a:rPr lang="en-US" sz="3200" dirty="0" smtClean="0">
                <a:latin typeface="Tekton Pro" pitchFamily="34" charset="0"/>
              </a:rPr>
              <a:t>Notification regarding events and other activities using SMS system.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Manual process are avoided.</a:t>
            </a:r>
            <a:endParaRPr lang="en-US" sz="3200" dirty="0" smtClean="0">
              <a:latin typeface="Tekton Pro" pitchFamily="34" charset="0"/>
            </a:endParaRPr>
          </a:p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Marks and attendance can be retrieved.</a:t>
            </a:r>
          </a:p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Client to server communication for students.</a:t>
            </a:r>
          </a:p>
          <a:p>
            <a:pPr lvl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200" dirty="0" smtClean="0">
                <a:latin typeface="Tekton Pro" pitchFamily="34" charset="0"/>
              </a:rPr>
              <a:t> Details of lecturer are given like contact number</a:t>
            </a:r>
            <a:endParaRPr lang="en-IN" sz="3200" dirty="0" smtClean="0">
              <a:latin typeface="Tekton Pro" pitchFamily="34" charset="0"/>
            </a:endParaRPr>
          </a:p>
          <a:p>
            <a:pPr algn="just">
              <a:buClr>
                <a:schemeClr val="tx1"/>
              </a:buClr>
              <a:buNone/>
            </a:pPr>
            <a:endParaRPr lang="en-IN" sz="3200" dirty="0" smtClean="0">
              <a:latin typeface="Script MT Bold" pitchFamily="66" charset="0"/>
            </a:endParaRPr>
          </a:p>
          <a:p>
            <a:pPr>
              <a:buNone/>
            </a:pPr>
            <a:endParaRPr lang="en-IN" dirty="0"/>
          </a:p>
        </p:txBody>
      </p:sp>
      <p:pic>
        <p:nvPicPr>
          <p:cNvPr id="6" name="Picture 3" descr="C:\Users\anu\Desktop\swachh bharath\ani3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388"/>
            <a:ext cx="1571612" cy="1571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4" y="285728"/>
            <a:ext cx="4581150" cy="1374345"/>
          </a:xfrm>
        </p:spPr>
        <p:txBody>
          <a:bodyPr>
            <a:prstTxWarp prst="textTriangl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APPLICATIONS</a:t>
            </a: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obo St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285992"/>
            <a:ext cx="8246070" cy="404440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Clr>
                <a:schemeClr val="tx1"/>
              </a:buClr>
              <a:buFont typeface="Wingdings" pitchFamily="2" charset="2"/>
              <a:buChar char="Ø"/>
            </a:pPr>
            <a:r>
              <a:rPr lang="en-IN" dirty="0" smtClean="0">
                <a:latin typeface="Bodoni MT" pitchFamily="18" charset="0"/>
              </a:rPr>
              <a:t> </a:t>
            </a:r>
            <a:r>
              <a:rPr lang="en-IN" sz="3200" dirty="0" smtClean="0">
                <a:latin typeface="Tekton Pro" pitchFamily="34" charset="0"/>
              </a:rPr>
              <a:t>Individual profile for each student are  maintained.</a:t>
            </a:r>
          </a:p>
          <a:p>
            <a:pPr marL="514350" indent="-51435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SMS alerts contain students performance and </a:t>
            </a:r>
            <a:r>
              <a:rPr lang="en-IN" sz="3200" dirty="0" smtClean="0">
                <a:latin typeface="Tekton Pro" pitchFamily="34" charset="0"/>
              </a:rPr>
              <a:t>faculty  contact numbers are given to parents.</a:t>
            </a:r>
          </a:p>
          <a:p>
            <a:pPr marL="514350" indent="-51435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</a:t>
            </a:r>
            <a:r>
              <a:rPr lang="en-IN" sz="3200" dirty="0" smtClean="0">
                <a:latin typeface="Tekton Pro" pitchFamily="34" charset="0"/>
              </a:rPr>
              <a:t>Code along with student identity confirms the attendance.</a:t>
            </a:r>
            <a:endParaRPr lang="en-GB" sz="3200" dirty="0" smtClean="0">
              <a:latin typeface="Tekton Pro" pitchFamily="34" charset="0"/>
            </a:endParaRPr>
          </a:p>
          <a:p>
            <a:pPr marL="514350" indent="-51435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Information regarding memo are given.</a:t>
            </a:r>
          </a:p>
          <a:p>
            <a:pPr marL="514350" indent="-51435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3200" dirty="0" smtClean="0">
                <a:latin typeface="Tekton Pro" pitchFamily="34" charset="0"/>
              </a:rPr>
              <a:t>  Notes sharing</a:t>
            </a:r>
            <a:endParaRPr lang="en-IN" sz="3200" dirty="0" smtClean="0">
              <a:latin typeface="Tekton Pro" pitchFamily="34" charset="0"/>
            </a:endParaRPr>
          </a:p>
          <a:p>
            <a:endParaRPr lang="en-IN" sz="3200" dirty="0">
              <a:latin typeface="Script MT Bold" pitchFamily="66" charset="0"/>
            </a:endParaRPr>
          </a:p>
        </p:txBody>
      </p:sp>
      <p:pic>
        <p:nvPicPr>
          <p:cNvPr id="4" name="Picture 2" descr="C:\Users\anu\Desktop\swachh bharath\ani14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0" y="5143488"/>
            <a:ext cx="2095500" cy="1714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C:\st\giphy (4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500174" cy="15001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23364" cy="1677120"/>
          </a:xfrm>
        </p:spPr>
        <p:txBody>
          <a:bodyPr>
            <a:prstTxWarp prst="textTriangl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SYSTEM REQUIREMETS</a:t>
            </a:r>
            <a:r>
              <a:rPr lang="en-GB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  <a:t/>
            </a:r>
            <a:br>
              <a:rPr lang="en-GB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</a:br>
            <a:r>
              <a:rPr lang="en-GB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ramond" pitchFamily="18" charset="0"/>
              </a:rPr>
              <a:t>Hardware</a:t>
            </a:r>
            <a:endParaRPr lang="en-IN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3088857"/>
          </a:xfrm>
        </p:spPr>
        <p:txBody>
          <a:bodyPr>
            <a:normAutofit/>
          </a:bodyPr>
          <a:lstStyle/>
          <a:p>
            <a:pPr marL="0" lvl="0" indent="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Processor having a clock speed of at least 1  		GHz  and minimum of 256MB RAM. </a:t>
            </a:r>
          </a:p>
          <a:p>
            <a:pPr marL="0" lvl="0" indent="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Secondary memory of a minimum of 100GB. </a:t>
            </a:r>
          </a:p>
          <a:p>
            <a:pPr marL="0" lvl="0" indent="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GSM modem/server to send SMS alerts.</a:t>
            </a:r>
          </a:p>
          <a:p>
            <a:pPr marL="0" lvl="0" indent="457200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Mobile phone or a GSM modem is required to   		receive SMS.</a:t>
            </a:r>
          </a:p>
          <a:p>
            <a:pPr>
              <a:buNone/>
            </a:pPr>
            <a:endParaRPr lang="en-IN" sz="3200" dirty="0" smtClean="0">
              <a:latin typeface="Script MT Bold" pitchFamily="66" charset="0"/>
            </a:endParaRPr>
          </a:p>
          <a:p>
            <a:pPr>
              <a:buNone/>
            </a:pPr>
            <a:endParaRPr lang="en-IN" sz="3200" dirty="0">
              <a:latin typeface="Script MT Bold" pitchFamily="66" charset="0"/>
            </a:endParaRPr>
          </a:p>
        </p:txBody>
      </p:sp>
      <p:pic>
        <p:nvPicPr>
          <p:cNvPr id="5122" name="Picture 2" descr="C:\Users\anu\Desktop\swachh bharath\ani13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62500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3" name="Picture 3" descr="C:\st\giphy (5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00042"/>
            <a:ext cx="1785918" cy="1339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37678" cy="1571612"/>
          </a:xfrm>
        </p:spPr>
        <p:txBody>
          <a:bodyPr>
            <a:prstTxWarp prst="textTriangle">
              <a:avLst/>
            </a:prstTxWarp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obo Std" pitchFamily="34" charset="0"/>
              </a:rPr>
              <a:t>SYSTEM REQUIREMETS</a:t>
            </a:r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  <a:t/>
            </a:r>
            <a:b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</a:br>
            <a:r>
              <a:rPr lang="en-GB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Garamond" pitchFamily="18" charset="0"/>
              </a:rPr>
              <a:t>Software</a:t>
            </a:r>
            <a: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  <a:t/>
            </a:r>
            <a:br>
              <a:rPr lang="en-GB" b="1" spc="50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aramond" pitchFamily="18" charset="0"/>
              </a:rPr>
            </a:br>
            <a:endParaRPr lang="en-IN" b="1" spc="50" dirty="0">
              <a:ln w="11430">
                <a:solidFill>
                  <a:schemeClr val="tx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0" cy="3517485"/>
          </a:xfrm>
        </p:spPr>
        <p:txBody>
          <a:bodyPr/>
          <a:lstStyle/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Languages : Java, JavaScript, XML,CSS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Compilers: Java C compiler, 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Software: Eclipse, Android  SDK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Database: </a:t>
            </a:r>
            <a:r>
              <a:rPr lang="en-IN" sz="3200" dirty="0" err="1" smtClean="0">
                <a:latin typeface="Tekton Pro" pitchFamily="34" charset="0"/>
              </a:rPr>
              <a:t>SQlite</a:t>
            </a:r>
            <a:endParaRPr lang="en-IN" sz="3200" dirty="0" smtClean="0">
              <a:latin typeface="Tekton Pro" pitchFamily="34" charset="0"/>
            </a:endParaRP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Tekton Pro" pitchFamily="34" charset="0"/>
              </a:rPr>
              <a:t>  </a:t>
            </a:r>
            <a:r>
              <a:rPr lang="en-IN" sz="3200" dirty="0" smtClean="0">
                <a:latin typeface="Tekton Pro" pitchFamily="34" charset="0"/>
              </a:rPr>
              <a:t>Editors </a:t>
            </a:r>
            <a:r>
              <a:rPr lang="en-IN" sz="3200" dirty="0" smtClean="0">
                <a:latin typeface="Tekton Pro" pitchFamily="34" charset="0"/>
              </a:rPr>
              <a:t>used</a:t>
            </a:r>
            <a:r>
              <a:rPr lang="en-IN" sz="3200" dirty="0" smtClean="0">
                <a:latin typeface="Tekton Pro" pitchFamily="34" charset="0"/>
              </a:rPr>
              <a:t>: Text editors.</a:t>
            </a:r>
          </a:p>
          <a:p>
            <a:pPr>
              <a:buNone/>
            </a:pPr>
            <a:endParaRPr lang="en-IN" sz="3200" dirty="0">
              <a:latin typeface="Script MT Bold" pitchFamily="66" charset="0"/>
            </a:endParaRPr>
          </a:p>
        </p:txBody>
      </p:sp>
      <p:pic>
        <p:nvPicPr>
          <p:cNvPr id="6146" name="Picture 2" descr="C:\st\sourc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5299" y="5167314"/>
            <a:ext cx="2958701" cy="16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031-loft-powerpoint-template-offic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3031-loft-powerpoint-template-office</Template>
  <TotalTime>1292</TotalTime>
  <Words>737</Words>
  <Application>Microsoft Office PowerPoint</Application>
  <PresentationFormat>On-screen Show (4:3)</PresentationFormat>
  <Paragraphs>123</Paragraphs>
  <Slides>24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3031-loft-powerpoint-template-office</vt:lpstr>
      <vt:lpstr>QR Code Management  System</vt:lpstr>
      <vt:lpstr>INTRODUCTION</vt:lpstr>
      <vt:lpstr>OBJECTIVE</vt:lpstr>
      <vt:lpstr>SMS FEATURES</vt:lpstr>
      <vt:lpstr>EXISTING SYSTEM</vt:lpstr>
      <vt:lpstr> PROPOSED SYSTEM </vt:lpstr>
      <vt:lpstr>APPLICATIONS</vt:lpstr>
      <vt:lpstr>SYSTEM REQUIREMETS Hardware</vt:lpstr>
      <vt:lpstr>SYSTEM REQUIREMETS Software </vt:lpstr>
      <vt:lpstr>ADVANTAGES</vt:lpstr>
      <vt:lpstr>DISADVANTAGES</vt:lpstr>
      <vt:lpstr>USE CASE DIAGRAM</vt:lpstr>
      <vt:lpstr>ER DIAGRAM</vt:lpstr>
      <vt:lpstr>MODULES</vt:lpstr>
      <vt:lpstr>            </vt:lpstr>
      <vt:lpstr>NON-FUNCTIONAL     REQUIREMENT</vt:lpstr>
      <vt:lpstr>QR CODE</vt:lpstr>
      <vt:lpstr>TESTING   Unit Testing </vt:lpstr>
      <vt:lpstr>SYSTEM TEST</vt:lpstr>
      <vt:lpstr>INTEGRATION TEST</vt:lpstr>
      <vt:lpstr>FUTURE ENHANCEMENT</vt:lpstr>
      <vt:lpstr>CONCLUSION</vt:lpstr>
      <vt:lpstr>Slide 23</vt:lpstr>
      <vt:lpstr>Slide 24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akshay acharya</dc:creator>
  <cp:lastModifiedBy>akshay acharya</cp:lastModifiedBy>
  <cp:revision>57</cp:revision>
  <dcterms:created xsi:type="dcterms:W3CDTF">2017-03-24T13:53:05Z</dcterms:created>
  <dcterms:modified xsi:type="dcterms:W3CDTF">2017-04-19T05:31:57Z</dcterms:modified>
</cp:coreProperties>
</file>